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7" r:id="rId6"/>
    <p:sldId id="268" r:id="rId7"/>
    <p:sldId id="269" r:id="rId8"/>
    <p:sldId id="259" r:id="rId9"/>
    <p:sldId id="277" r:id="rId10"/>
    <p:sldId id="278" r:id="rId11"/>
    <p:sldId id="263" r:id="rId12"/>
    <p:sldId id="264" r:id="rId13"/>
    <p:sldId id="270" r:id="rId14"/>
    <p:sldId id="261" r:id="rId15"/>
    <p:sldId id="262" r:id="rId16"/>
    <p:sldId id="265" r:id="rId17"/>
    <p:sldId id="279" r:id="rId18"/>
    <p:sldId id="266" r:id="rId19"/>
    <p:sldId id="280" r:id="rId20"/>
    <p:sldId id="276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23343-ACCD-4967-9E1D-AA480A28D362}" v="5" dt="2022-05-11T02:09:09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324" y="-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48E47-99CA-467A-9D7E-B12C8851C1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9D19FA1-0455-4E2A-BB52-479A92E9A2D6}">
      <dgm:prSet/>
      <dgm:spPr/>
      <dgm:t>
        <a:bodyPr/>
        <a:lstStyle/>
        <a:p>
          <a:r>
            <a:rPr lang="en-US"/>
            <a:t>Pandas</a:t>
          </a:r>
        </a:p>
      </dgm:t>
    </dgm:pt>
    <dgm:pt modelId="{033947C4-755D-43AB-93D8-8BA31F879E0A}" type="parTrans" cxnId="{8C5CBB59-6D75-4A3A-844F-44ACB4393603}">
      <dgm:prSet/>
      <dgm:spPr/>
      <dgm:t>
        <a:bodyPr/>
        <a:lstStyle/>
        <a:p>
          <a:endParaRPr lang="en-US"/>
        </a:p>
      </dgm:t>
    </dgm:pt>
    <dgm:pt modelId="{3B751F76-67F2-4211-BDC1-BB8C797C8074}" type="sibTrans" cxnId="{8C5CBB59-6D75-4A3A-844F-44ACB4393603}">
      <dgm:prSet/>
      <dgm:spPr/>
      <dgm:t>
        <a:bodyPr/>
        <a:lstStyle/>
        <a:p>
          <a:endParaRPr lang="en-US"/>
        </a:p>
      </dgm:t>
    </dgm:pt>
    <dgm:pt modelId="{C954FDC6-E2ED-4E71-8130-4483BCBC41C2}">
      <dgm:prSet/>
      <dgm:spPr/>
      <dgm:t>
        <a:bodyPr/>
        <a:lstStyle/>
        <a:p>
          <a:r>
            <a:rPr lang="en-US"/>
            <a:t>Numpy</a:t>
          </a:r>
        </a:p>
      </dgm:t>
    </dgm:pt>
    <dgm:pt modelId="{22F61BF6-4970-4956-90E3-5699B567552B}" type="parTrans" cxnId="{DB4C37A9-DBFE-4BE6-883E-742C38EC904A}">
      <dgm:prSet/>
      <dgm:spPr/>
      <dgm:t>
        <a:bodyPr/>
        <a:lstStyle/>
        <a:p>
          <a:endParaRPr lang="en-US"/>
        </a:p>
      </dgm:t>
    </dgm:pt>
    <dgm:pt modelId="{F229F247-A5B2-4AF9-8646-BF273CC36E1B}" type="sibTrans" cxnId="{DB4C37A9-DBFE-4BE6-883E-742C38EC904A}">
      <dgm:prSet/>
      <dgm:spPr/>
      <dgm:t>
        <a:bodyPr/>
        <a:lstStyle/>
        <a:p>
          <a:endParaRPr lang="en-US"/>
        </a:p>
      </dgm:t>
    </dgm:pt>
    <dgm:pt modelId="{85A23EB9-C502-49B8-AA73-00A81F9BBC4D}">
      <dgm:prSet/>
      <dgm:spPr/>
      <dgm:t>
        <a:bodyPr/>
        <a:lstStyle/>
        <a:p>
          <a:r>
            <a:rPr lang="en-US"/>
            <a:t>Matplotlib</a:t>
          </a:r>
        </a:p>
      </dgm:t>
    </dgm:pt>
    <dgm:pt modelId="{405689C7-655C-4FA6-9F4A-DB3976CAFAA9}" type="parTrans" cxnId="{1897ED6A-58D6-49E0-8A8E-CBE24AEF530E}">
      <dgm:prSet/>
      <dgm:spPr/>
      <dgm:t>
        <a:bodyPr/>
        <a:lstStyle/>
        <a:p>
          <a:endParaRPr lang="en-US"/>
        </a:p>
      </dgm:t>
    </dgm:pt>
    <dgm:pt modelId="{A440ECED-78C3-49DD-9B91-41DDDF2C5109}" type="sibTrans" cxnId="{1897ED6A-58D6-49E0-8A8E-CBE24AEF530E}">
      <dgm:prSet/>
      <dgm:spPr/>
      <dgm:t>
        <a:bodyPr/>
        <a:lstStyle/>
        <a:p>
          <a:endParaRPr lang="en-US"/>
        </a:p>
      </dgm:t>
    </dgm:pt>
    <dgm:pt modelId="{D2177951-17BF-4E56-856B-BE06FD64A6A6}">
      <dgm:prSet/>
      <dgm:spPr/>
      <dgm:t>
        <a:bodyPr/>
        <a:lstStyle/>
        <a:p>
          <a:r>
            <a:rPr lang="en-US"/>
            <a:t>OS</a:t>
          </a:r>
        </a:p>
      </dgm:t>
    </dgm:pt>
    <dgm:pt modelId="{ABD95B5C-EB97-49D0-B0CC-79497B6E81AF}" type="parTrans" cxnId="{A321827A-AC15-4732-BCD6-02EFC1445A39}">
      <dgm:prSet/>
      <dgm:spPr/>
      <dgm:t>
        <a:bodyPr/>
        <a:lstStyle/>
        <a:p>
          <a:endParaRPr lang="en-US"/>
        </a:p>
      </dgm:t>
    </dgm:pt>
    <dgm:pt modelId="{AD267D9E-39F4-43DB-A370-006DEDE7C13A}" type="sibTrans" cxnId="{A321827A-AC15-4732-BCD6-02EFC1445A39}">
      <dgm:prSet/>
      <dgm:spPr/>
      <dgm:t>
        <a:bodyPr/>
        <a:lstStyle/>
        <a:p>
          <a:endParaRPr lang="en-US"/>
        </a:p>
      </dgm:t>
    </dgm:pt>
    <dgm:pt modelId="{54E1112B-1FEE-4CE1-B3BF-04599F48FC03}">
      <dgm:prSet/>
      <dgm:spPr/>
      <dgm:t>
        <a:bodyPr/>
        <a:lstStyle/>
        <a:p>
          <a:r>
            <a:rPr lang="en-US"/>
            <a:t>OpenCV</a:t>
          </a:r>
        </a:p>
      </dgm:t>
    </dgm:pt>
    <dgm:pt modelId="{FCF2955B-8097-4916-A9D6-A596581AEC8F}" type="parTrans" cxnId="{46192B81-9318-42C9-8E81-3DD176B2446A}">
      <dgm:prSet/>
      <dgm:spPr/>
      <dgm:t>
        <a:bodyPr/>
        <a:lstStyle/>
        <a:p>
          <a:endParaRPr lang="en-US"/>
        </a:p>
      </dgm:t>
    </dgm:pt>
    <dgm:pt modelId="{0D10C7F2-9487-4259-95C2-F1DDC7F6CCA2}" type="sibTrans" cxnId="{46192B81-9318-42C9-8E81-3DD176B2446A}">
      <dgm:prSet/>
      <dgm:spPr/>
      <dgm:t>
        <a:bodyPr/>
        <a:lstStyle/>
        <a:p>
          <a:endParaRPr lang="en-US"/>
        </a:p>
      </dgm:t>
    </dgm:pt>
    <dgm:pt modelId="{E737F2AB-A0B8-4ADF-A300-2341C19514B9}">
      <dgm:prSet/>
      <dgm:spPr/>
      <dgm:t>
        <a:bodyPr/>
        <a:lstStyle/>
        <a:p>
          <a:r>
            <a:rPr lang="en-US"/>
            <a:t>Sklearn</a:t>
          </a:r>
        </a:p>
      </dgm:t>
    </dgm:pt>
    <dgm:pt modelId="{7060BCAB-5264-4247-B994-91225D1472CE}" type="parTrans" cxnId="{BB64E7FD-4AB6-4BA4-9078-134DCDD0A3B3}">
      <dgm:prSet/>
      <dgm:spPr/>
      <dgm:t>
        <a:bodyPr/>
        <a:lstStyle/>
        <a:p>
          <a:endParaRPr lang="en-US"/>
        </a:p>
      </dgm:t>
    </dgm:pt>
    <dgm:pt modelId="{E1E4D0EA-FC4E-48A6-8D28-62897140D651}" type="sibTrans" cxnId="{BB64E7FD-4AB6-4BA4-9078-134DCDD0A3B3}">
      <dgm:prSet/>
      <dgm:spPr/>
      <dgm:t>
        <a:bodyPr/>
        <a:lstStyle/>
        <a:p>
          <a:endParaRPr lang="en-US"/>
        </a:p>
      </dgm:t>
    </dgm:pt>
    <dgm:pt modelId="{1DC2E89A-E5BE-4068-9E8D-041379925244}">
      <dgm:prSet/>
      <dgm:spPr/>
      <dgm:t>
        <a:bodyPr/>
        <a:lstStyle/>
        <a:p>
          <a:r>
            <a:rPr lang="en-US"/>
            <a:t>TensorFlow / Keras</a:t>
          </a:r>
        </a:p>
      </dgm:t>
    </dgm:pt>
    <dgm:pt modelId="{AA52D279-90E4-4E7F-9547-7E006334BC94}" type="parTrans" cxnId="{AFA63CEB-21F0-408A-8A85-8AC160B713A6}">
      <dgm:prSet/>
      <dgm:spPr/>
      <dgm:t>
        <a:bodyPr/>
        <a:lstStyle/>
        <a:p>
          <a:endParaRPr lang="en-US"/>
        </a:p>
      </dgm:t>
    </dgm:pt>
    <dgm:pt modelId="{33D27F64-2EB4-4976-A743-9E654DD8F407}" type="sibTrans" cxnId="{AFA63CEB-21F0-408A-8A85-8AC160B713A6}">
      <dgm:prSet/>
      <dgm:spPr/>
      <dgm:t>
        <a:bodyPr/>
        <a:lstStyle/>
        <a:p>
          <a:endParaRPr lang="en-US"/>
        </a:p>
      </dgm:t>
    </dgm:pt>
    <dgm:pt modelId="{8EC31CE4-6426-48E3-8CA6-24036F7A938D}" type="pres">
      <dgm:prSet presAssocID="{F3D48E47-99CA-467A-9D7E-B12C8851C13D}" presName="linear" presStyleCnt="0">
        <dgm:presLayoutVars>
          <dgm:animLvl val="lvl"/>
          <dgm:resizeHandles val="exact"/>
        </dgm:presLayoutVars>
      </dgm:prSet>
      <dgm:spPr/>
    </dgm:pt>
    <dgm:pt modelId="{66129C17-C1CE-40D4-8CC9-89DA5AC7F52C}" type="pres">
      <dgm:prSet presAssocID="{19D19FA1-0455-4E2A-BB52-479A92E9A2D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67D55BD-3E57-4E4C-86F3-62773FB91ED2}" type="pres">
      <dgm:prSet presAssocID="{3B751F76-67F2-4211-BDC1-BB8C797C8074}" presName="spacer" presStyleCnt="0"/>
      <dgm:spPr/>
    </dgm:pt>
    <dgm:pt modelId="{51F5F863-BBC7-41F5-A946-2246FEB12DF0}" type="pres">
      <dgm:prSet presAssocID="{C954FDC6-E2ED-4E71-8130-4483BCBC41C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7C34E07-CD9E-4671-BF45-01EE72FFC737}" type="pres">
      <dgm:prSet presAssocID="{F229F247-A5B2-4AF9-8646-BF273CC36E1B}" presName="spacer" presStyleCnt="0"/>
      <dgm:spPr/>
    </dgm:pt>
    <dgm:pt modelId="{0138D6BD-03C7-4067-96EC-2A4F67926050}" type="pres">
      <dgm:prSet presAssocID="{85A23EB9-C502-49B8-AA73-00A81F9BBC4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CE11D83-1DC0-46D7-AC6C-E769643E8F56}" type="pres">
      <dgm:prSet presAssocID="{A440ECED-78C3-49DD-9B91-41DDDF2C5109}" presName="spacer" presStyleCnt="0"/>
      <dgm:spPr/>
    </dgm:pt>
    <dgm:pt modelId="{75F089C2-962D-4D93-BFF1-61AA0E80FF37}" type="pres">
      <dgm:prSet presAssocID="{D2177951-17BF-4E56-856B-BE06FD64A6A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A38DF21-A2C9-411B-BAC8-11B1B73B47CD}" type="pres">
      <dgm:prSet presAssocID="{AD267D9E-39F4-43DB-A370-006DEDE7C13A}" presName="spacer" presStyleCnt="0"/>
      <dgm:spPr/>
    </dgm:pt>
    <dgm:pt modelId="{91361B83-B0C5-4A3C-96A9-C44E60A43D30}" type="pres">
      <dgm:prSet presAssocID="{54E1112B-1FEE-4CE1-B3BF-04599F48FC0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3E59C33-3958-4F3D-9738-D8442482A7B2}" type="pres">
      <dgm:prSet presAssocID="{0D10C7F2-9487-4259-95C2-F1DDC7F6CCA2}" presName="spacer" presStyleCnt="0"/>
      <dgm:spPr/>
    </dgm:pt>
    <dgm:pt modelId="{86F0AF9B-E857-4A63-B750-76CC4722703D}" type="pres">
      <dgm:prSet presAssocID="{E737F2AB-A0B8-4ADF-A300-2341C19514B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E1288EC-8298-4894-A24F-97B06BEBF886}" type="pres">
      <dgm:prSet presAssocID="{E1E4D0EA-FC4E-48A6-8D28-62897140D651}" presName="spacer" presStyleCnt="0"/>
      <dgm:spPr/>
    </dgm:pt>
    <dgm:pt modelId="{FE387134-58A5-44A8-A34B-4C47BAFAD9F0}" type="pres">
      <dgm:prSet presAssocID="{1DC2E89A-E5BE-4068-9E8D-04137992524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65CDB02-101F-4742-B007-A5A2ECE6687A}" type="presOf" srcId="{19D19FA1-0455-4E2A-BB52-479A92E9A2D6}" destId="{66129C17-C1CE-40D4-8CC9-89DA5AC7F52C}" srcOrd="0" destOrd="0" presId="urn:microsoft.com/office/officeart/2005/8/layout/vList2"/>
    <dgm:cxn modelId="{0A540E03-5547-48A1-9C0B-D15666F37DE9}" type="presOf" srcId="{C954FDC6-E2ED-4E71-8130-4483BCBC41C2}" destId="{51F5F863-BBC7-41F5-A946-2246FEB12DF0}" srcOrd="0" destOrd="0" presId="urn:microsoft.com/office/officeart/2005/8/layout/vList2"/>
    <dgm:cxn modelId="{06937603-31AF-462E-887C-7DFBFD8FE52E}" type="presOf" srcId="{1DC2E89A-E5BE-4068-9E8D-041379925244}" destId="{FE387134-58A5-44A8-A34B-4C47BAFAD9F0}" srcOrd="0" destOrd="0" presId="urn:microsoft.com/office/officeart/2005/8/layout/vList2"/>
    <dgm:cxn modelId="{65FBA40C-3D0B-4631-A7DB-213493BC6AD7}" type="presOf" srcId="{D2177951-17BF-4E56-856B-BE06FD64A6A6}" destId="{75F089C2-962D-4D93-BFF1-61AA0E80FF37}" srcOrd="0" destOrd="0" presId="urn:microsoft.com/office/officeart/2005/8/layout/vList2"/>
    <dgm:cxn modelId="{6B0C9119-2D84-44AA-83A5-22974674843C}" type="presOf" srcId="{54E1112B-1FEE-4CE1-B3BF-04599F48FC03}" destId="{91361B83-B0C5-4A3C-96A9-C44E60A43D30}" srcOrd="0" destOrd="0" presId="urn:microsoft.com/office/officeart/2005/8/layout/vList2"/>
    <dgm:cxn modelId="{F8B2A31F-1CA8-4D4A-84A9-ADEE667EBE7B}" type="presOf" srcId="{85A23EB9-C502-49B8-AA73-00A81F9BBC4D}" destId="{0138D6BD-03C7-4067-96EC-2A4F67926050}" srcOrd="0" destOrd="0" presId="urn:microsoft.com/office/officeart/2005/8/layout/vList2"/>
    <dgm:cxn modelId="{8EEB432C-25A5-4731-AF56-9330C50EF1E1}" type="presOf" srcId="{F3D48E47-99CA-467A-9D7E-B12C8851C13D}" destId="{8EC31CE4-6426-48E3-8CA6-24036F7A938D}" srcOrd="0" destOrd="0" presId="urn:microsoft.com/office/officeart/2005/8/layout/vList2"/>
    <dgm:cxn modelId="{1897ED6A-58D6-49E0-8A8E-CBE24AEF530E}" srcId="{F3D48E47-99CA-467A-9D7E-B12C8851C13D}" destId="{85A23EB9-C502-49B8-AA73-00A81F9BBC4D}" srcOrd="2" destOrd="0" parTransId="{405689C7-655C-4FA6-9F4A-DB3976CAFAA9}" sibTransId="{A440ECED-78C3-49DD-9B91-41DDDF2C5109}"/>
    <dgm:cxn modelId="{8C5CBB59-6D75-4A3A-844F-44ACB4393603}" srcId="{F3D48E47-99CA-467A-9D7E-B12C8851C13D}" destId="{19D19FA1-0455-4E2A-BB52-479A92E9A2D6}" srcOrd="0" destOrd="0" parTransId="{033947C4-755D-43AB-93D8-8BA31F879E0A}" sibTransId="{3B751F76-67F2-4211-BDC1-BB8C797C8074}"/>
    <dgm:cxn modelId="{A321827A-AC15-4732-BCD6-02EFC1445A39}" srcId="{F3D48E47-99CA-467A-9D7E-B12C8851C13D}" destId="{D2177951-17BF-4E56-856B-BE06FD64A6A6}" srcOrd="3" destOrd="0" parTransId="{ABD95B5C-EB97-49D0-B0CC-79497B6E81AF}" sibTransId="{AD267D9E-39F4-43DB-A370-006DEDE7C13A}"/>
    <dgm:cxn modelId="{F8C54480-9B11-4F9A-BF64-0AE0C4437C47}" type="presOf" srcId="{E737F2AB-A0B8-4ADF-A300-2341C19514B9}" destId="{86F0AF9B-E857-4A63-B750-76CC4722703D}" srcOrd="0" destOrd="0" presId="urn:microsoft.com/office/officeart/2005/8/layout/vList2"/>
    <dgm:cxn modelId="{46192B81-9318-42C9-8E81-3DD176B2446A}" srcId="{F3D48E47-99CA-467A-9D7E-B12C8851C13D}" destId="{54E1112B-1FEE-4CE1-B3BF-04599F48FC03}" srcOrd="4" destOrd="0" parTransId="{FCF2955B-8097-4916-A9D6-A596581AEC8F}" sibTransId="{0D10C7F2-9487-4259-95C2-F1DDC7F6CCA2}"/>
    <dgm:cxn modelId="{DB4C37A9-DBFE-4BE6-883E-742C38EC904A}" srcId="{F3D48E47-99CA-467A-9D7E-B12C8851C13D}" destId="{C954FDC6-E2ED-4E71-8130-4483BCBC41C2}" srcOrd="1" destOrd="0" parTransId="{22F61BF6-4970-4956-90E3-5699B567552B}" sibTransId="{F229F247-A5B2-4AF9-8646-BF273CC36E1B}"/>
    <dgm:cxn modelId="{AFA63CEB-21F0-408A-8A85-8AC160B713A6}" srcId="{F3D48E47-99CA-467A-9D7E-B12C8851C13D}" destId="{1DC2E89A-E5BE-4068-9E8D-041379925244}" srcOrd="6" destOrd="0" parTransId="{AA52D279-90E4-4E7F-9547-7E006334BC94}" sibTransId="{33D27F64-2EB4-4976-A743-9E654DD8F407}"/>
    <dgm:cxn modelId="{BB64E7FD-4AB6-4BA4-9078-134DCDD0A3B3}" srcId="{F3D48E47-99CA-467A-9D7E-B12C8851C13D}" destId="{E737F2AB-A0B8-4ADF-A300-2341C19514B9}" srcOrd="5" destOrd="0" parTransId="{7060BCAB-5264-4247-B994-91225D1472CE}" sibTransId="{E1E4D0EA-FC4E-48A6-8D28-62897140D651}"/>
    <dgm:cxn modelId="{1B38B0B3-D219-42F0-AE7F-D57BDCD5A9CD}" type="presParOf" srcId="{8EC31CE4-6426-48E3-8CA6-24036F7A938D}" destId="{66129C17-C1CE-40D4-8CC9-89DA5AC7F52C}" srcOrd="0" destOrd="0" presId="urn:microsoft.com/office/officeart/2005/8/layout/vList2"/>
    <dgm:cxn modelId="{9C73BCB4-22E0-4960-A8D7-C45B0A1EE3D9}" type="presParOf" srcId="{8EC31CE4-6426-48E3-8CA6-24036F7A938D}" destId="{467D55BD-3E57-4E4C-86F3-62773FB91ED2}" srcOrd="1" destOrd="0" presId="urn:microsoft.com/office/officeart/2005/8/layout/vList2"/>
    <dgm:cxn modelId="{85A6A359-A4EC-478B-886A-4D8925CA3CF0}" type="presParOf" srcId="{8EC31CE4-6426-48E3-8CA6-24036F7A938D}" destId="{51F5F863-BBC7-41F5-A946-2246FEB12DF0}" srcOrd="2" destOrd="0" presId="urn:microsoft.com/office/officeart/2005/8/layout/vList2"/>
    <dgm:cxn modelId="{74DC8E17-FE00-4161-9BE3-5E2F7548E50A}" type="presParOf" srcId="{8EC31CE4-6426-48E3-8CA6-24036F7A938D}" destId="{27C34E07-CD9E-4671-BF45-01EE72FFC737}" srcOrd="3" destOrd="0" presId="urn:microsoft.com/office/officeart/2005/8/layout/vList2"/>
    <dgm:cxn modelId="{F21387EC-23FC-4A86-A481-5674A39E65C1}" type="presParOf" srcId="{8EC31CE4-6426-48E3-8CA6-24036F7A938D}" destId="{0138D6BD-03C7-4067-96EC-2A4F67926050}" srcOrd="4" destOrd="0" presId="urn:microsoft.com/office/officeart/2005/8/layout/vList2"/>
    <dgm:cxn modelId="{7180A96E-57C0-40B0-901E-5AE6B60A188E}" type="presParOf" srcId="{8EC31CE4-6426-48E3-8CA6-24036F7A938D}" destId="{3CE11D83-1DC0-46D7-AC6C-E769643E8F56}" srcOrd="5" destOrd="0" presId="urn:microsoft.com/office/officeart/2005/8/layout/vList2"/>
    <dgm:cxn modelId="{6C86152A-1F98-4183-A972-A45794DAE442}" type="presParOf" srcId="{8EC31CE4-6426-48E3-8CA6-24036F7A938D}" destId="{75F089C2-962D-4D93-BFF1-61AA0E80FF37}" srcOrd="6" destOrd="0" presId="urn:microsoft.com/office/officeart/2005/8/layout/vList2"/>
    <dgm:cxn modelId="{69CB194E-1DB0-4242-B775-65D12A258D31}" type="presParOf" srcId="{8EC31CE4-6426-48E3-8CA6-24036F7A938D}" destId="{9A38DF21-A2C9-411B-BAC8-11B1B73B47CD}" srcOrd="7" destOrd="0" presId="urn:microsoft.com/office/officeart/2005/8/layout/vList2"/>
    <dgm:cxn modelId="{8D1283DD-EEEB-4268-AFF6-21E71E573430}" type="presParOf" srcId="{8EC31CE4-6426-48E3-8CA6-24036F7A938D}" destId="{91361B83-B0C5-4A3C-96A9-C44E60A43D30}" srcOrd="8" destOrd="0" presId="urn:microsoft.com/office/officeart/2005/8/layout/vList2"/>
    <dgm:cxn modelId="{1CC741A2-7981-4652-8039-F9F817360089}" type="presParOf" srcId="{8EC31CE4-6426-48E3-8CA6-24036F7A938D}" destId="{D3E59C33-3958-4F3D-9738-D8442482A7B2}" srcOrd="9" destOrd="0" presId="urn:microsoft.com/office/officeart/2005/8/layout/vList2"/>
    <dgm:cxn modelId="{7D1F0748-0943-4F3A-B4AE-A3750648BF95}" type="presParOf" srcId="{8EC31CE4-6426-48E3-8CA6-24036F7A938D}" destId="{86F0AF9B-E857-4A63-B750-76CC4722703D}" srcOrd="10" destOrd="0" presId="urn:microsoft.com/office/officeart/2005/8/layout/vList2"/>
    <dgm:cxn modelId="{A83DE8E6-3047-49EF-9343-0CF7351F960C}" type="presParOf" srcId="{8EC31CE4-6426-48E3-8CA6-24036F7A938D}" destId="{0E1288EC-8298-4894-A24F-97B06BEBF886}" srcOrd="11" destOrd="0" presId="urn:microsoft.com/office/officeart/2005/8/layout/vList2"/>
    <dgm:cxn modelId="{3B14856E-E660-48E8-9656-4462549F160C}" type="presParOf" srcId="{8EC31CE4-6426-48E3-8CA6-24036F7A938D}" destId="{FE387134-58A5-44A8-A34B-4C47BAFAD9F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29C17-C1CE-40D4-8CC9-89DA5AC7F52C}">
      <dsp:nvSpPr>
        <dsp:cNvPr id="0" name=""/>
        <dsp:cNvSpPr/>
      </dsp:nvSpPr>
      <dsp:spPr>
        <a:xfrm>
          <a:off x="0" y="83032"/>
          <a:ext cx="6900512" cy="695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Pandas</a:t>
          </a:r>
        </a:p>
      </dsp:txBody>
      <dsp:txXfrm>
        <a:off x="33955" y="116987"/>
        <a:ext cx="6832602" cy="627655"/>
      </dsp:txXfrm>
    </dsp:sp>
    <dsp:sp modelId="{51F5F863-BBC7-41F5-A946-2246FEB12DF0}">
      <dsp:nvSpPr>
        <dsp:cNvPr id="0" name=""/>
        <dsp:cNvSpPr/>
      </dsp:nvSpPr>
      <dsp:spPr>
        <a:xfrm>
          <a:off x="0" y="862117"/>
          <a:ext cx="6900512" cy="695565"/>
        </a:xfrm>
        <a:prstGeom prst="roundRect">
          <a:avLst/>
        </a:prstGeom>
        <a:solidFill>
          <a:schemeClr val="accent5">
            <a:hueOff val="-248718"/>
            <a:satOff val="380"/>
            <a:lumOff val="-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Numpy</a:t>
          </a:r>
        </a:p>
      </dsp:txBody>
      <dsp:txXfrm>
        <a:off x="33955" y="896072"/>
        <a:ext cx="6832602" cy="627655"/>
      </dsp:txXfrm>
    </dsp:sp>
    <dsp:sp modelId="{0138D6BD-03C7-4067-96EC-2A4F67926050}">
      <dsp:nvSpPr>
        <dsp:cNvPr id="0" name=""/>
        <dsp:cNvSpPr/>
      </dsp:nvSpPr>
      <dsp:spPr>
        <a:xfrm>
          <a:off x="0" y="1641202"/>
          <a:ext cx="6900512" cy="695565"/>
        </a:xfrm>
        <a:prstGeom prst="roundRect">
          <a:avLst/>
        </a:prstGeom>
        <a:solidFill>
          <a:schemeClr val="accent5">
            <a:hueOff val="-497436"/>
            <a:satOff val="759"/>
            <a:lumOff val="-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Matplotlib</a:t>
          </a:r>
        </a:p>
      </dsp:txBody>
      <dsp:txXfrm>
        <a:off x="33955" y="1675157"/>
        <a:ext cx="6832602" cy="627655"/>
      </dsp:txXfrm>
    </dsp:sp>
    <dsp:sp modelId="{75F089C2-962D-4D93-BFF1-61AA0E80FF37}">
      <dsp:nvSpPr>
        <dsp:cNvPr id="0" name=""/>
        <dsp:cNvSpPr/>
      </dsp:nvSpPr>
      <dsp:spPr>
        <a:xfrm>
          <a:off x="0" y="2420287"/>
          <a:ext cx="6900512" cy="695565"/>
        </a:xfrm>
        <a:prstGeom prst="roundRect">
          <a:avLst/>
        </a:prstGeom>
        <a:solidFill>
          <a:schemeClr val="accent5">
            <a:hueOff val="-746154"/>
            <a:satOff val="1139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OS</a:t>
          </a:r>
        </a:p>
      </dsp:txBody>
      <dsp:txXfrm>
        <a:off x="33955" y="2454242"/>
        <a:ext cx="6832602" cy="627655"/>
      </dsp:txXfrm>
    </dsp:sp>
    <dsp:sp modelId="{91361B83-B0C5-4A3C-96A9-C44E60A43D30}">
      <dsp:nvSpPr>
        <dsp:cNvPr id="0" name=""/>
        <dsp:cNvSpPr/>
      </dsp:nvSpPr>
      <dsp:spPr>
        <a:xfrm>
          <a:off x="0" y="3199373"/>
          <a:ext cx="6900512" cy="695565"/>
        </a:xfrm>
        <a:prstGeom prst="roundRect">
          <a:avLst/>
        </a:prstGeom>
        <a:solidFill>
          <a:schemeClr val="accent5">
            <a:hueOff val="-994872"/>
            <a:satOff val="1519"/>
            <a:lumOff val="-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OpenCV</a:t>
          </a:r>
        </a:p>
      </dsp:txBody>
      <dsp:txXfrm>
        <a:off x="33955" y="3233328"/>
        <a:ext cx="6832602" cy="627655"/>
      </dsp:txXfrm>
    </dsp:sp>
    <dsp:sp modelId="{86F0AF9B-E857-4A63-B750-76CC4722703D}">
      <dsp:nvSpPr>
        <dsp:cNvPr id="0" name=""/>
        <dsp:cNvSpPr/>
      </dsp:nvSpPr>
      <dsp:spPr>
        <a:xfrm>
          <a:off x="0" y="3978458"/>
          <a:ext cx="6900512" cy="695565"/>
        </a:xfrm>
        <a:prstGeom prst="roundRect">
          <a:avLst/>
        </a:prstGeom>
        <a:solidFill>
          <a:schemeClr val="accent5">
            <a:hueOff val="-1243591"/>
            <a:satOff val="1898"/>
            <a:lumOff val="-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Sklearn</a:t>
          </a:r>
        </a:p>
      </dsp:txBody>
      <dsp:txXfrm>
        <a:off x="33955" y="4012413"/>
        <a:ext cx="6832602" cy="627655"/>
      </dsp:txXfrm>
    </dsp:sp>
    <dsp:sp modelId="{FE387134-58A5-44A8-A34B-4C47BAFAD9F0}">
      <dsp:nvSpPr>
        <dsp:cNvPr id="0" name=""/>
        <dsp:cNvSpPr/>
      </dsp:nvSpPr>
      <dsp:spPr>
        <a:xfrm>
          <a:off x="0" y="4757543"/>
          <a:ext cx="6900512" cy="695565"/>
        </a:xfrm>
        <a:prstGeom prst="roundRect">
          <a:avLst/>
        </a:prstGeom>
        <a:solidFill>
          <a:schemeClr val="accent5">
            <a:hueOff val="-1492309"/>
            <a:satOff val="2278"/>
            <a:lumOff val="-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TensorFlow / Keras</a:t>
          </a:r>
        </a:p>
      </dsp:txBody>
      <dsp:txXfrm>
        <a:off x="33955" y="4791498"/>
        <a:ext cx="6832602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2:12:23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2:13:48.7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21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6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7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02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7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8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3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4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4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2qa.com/how-to-fix-could-not-install-packages-due-to-an-environmenterror-winerror-5-access-is-denied-error-when-install-python-module-in-windows/" TargetMode="External"/><Relationship Id="rId2" Type="http://schemas.openxmlformats.org/officeDocument/2006/relationships/hyperlink" Target="https://www.ncbi.nlm.nih.gov/pmc/articles/PMC81234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OBClFEQQJk" TargetMode="External"/><Relationship Id="rId5" Type="http://schemas.openxmlformats.org/officeDocument/2006/relationships/hyperlink" Target="https://www.youtube.com/watch?v=WA5Gy32aqdo" TargetMode="External"/><Relationship Id="rId4" Type="http://schemas.openxmlformats.org/officeDocument/2006/relationships/hyperlink" Target="https://stackoverflow.com/questions/67120450/error-2unspecified-error-the-function-is-not-implemented-rebuild-the-libra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rgbClr val="AD43CD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31963-2679-769F-657F-4D97B6109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061" y="762538"/>
            <a:ext cx="5649349" cy="3199862"/>
          </a:xfrm>
        </p:spPr>
        <p:txBody>
          <a:bodyPr anchor="b">
            <a:normAutofit/>
          </a:bodyPr>
          <a:lstStyle/>
          <a:p>
            <a:r>
              <a:rPr lang="en-US" sz="8000" b="1" dirty="0">
                <a:solidFill>
                  <a:srgbClr val="FBF9F6"/>
                </a:solidFill>
              </a:rPr>
              <a:t>Automatic Number Plate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90A75-A608-BE16-A9A8-1E7A46B29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061" y="4312561"/>
            <a:ext cx="5649349" cy="168781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Yashwanth Sai Tirukkovalluru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&amp;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Sandipta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Subir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Khare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C50FC2A-BFE0-8037-B690-E3D1CC8A88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764988" y="2483932"/>
            <a:ext cx="3368969" cy="1890136"/>
          </a:xfrm>
          <a:prstGeom prst="rect">
            <a:avLst/>
          </a:prstGeom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27432"/>
          </a:xfrm>
          <a:custGeom>
            <a:avLst/>
            <a:gdLst>
              <a:gd name="connsiteX0" fmla="*/ 0 w 5303520"/>
              <a:gd name="connsiteY0" fmla="*/ 0 h 27432"/>
              <a:gd name="connsiteX1" fmla="*/ 556870 w 5303520"/>
              <a:gd name="connsiteY1" fmla="*/ 0 h 27432"/>
              <a:gd name="connsiteX2" fmla="*/ 1272845 w 5303520"/>
              <a:gd name="connsiteY2" fmla="*/ 0 h 27432"/>
              <a:gd name="connsiteX3" fmla="*/ 1882750 w 5303520"/>
              <a:gd name="connsiteY3" fmla="*/ 0 h 27432"/>
              <a:gd name="connsiteX4" fmla="*/ 2439619 w 5303520"/>
              <a:gd name="connsiteY4" fmla="*/ 0 h 27432"/>
              <a:gd name="connsiteX5" fmla="*/ 3155594 w 5303520"/>
              <a:gd name="connsiteY5" fmla="*/ 0 h 27432"/>
              <a:gd name="connsiteX6" fmla="*/ 3818534 w 5303520"/>
              <a:gd name="connsiteY6" fmla="*/ 0 h 27432"/>
              <a:gd name="connsiteX7" fmla="*/ 4481474 w 5303520"/>
              <a:gd name="connsiteY7" fmla="*/ 0 h 27432"/>
              <a:gd name="connsiteX8" fmla="*/ 5303520 w 5303520"/>
              <a:gd name="connsiteY8" fmla="*/ 0 h 27432"/>
              <a:gd name="connsiteX9" fmla="*/ 5303520 w 5303520"/>
              <a:gd name="connsiteY9" fmla="*/ 27432 h 27432"/>
              <a:gd name="connsiteX10" fmla="*/ 4746650 w 5303520"/>
              <a:gd name="connsiteY10" fmla="*/ 27432 h 27432"/>
              <a:gd name="connsiteX11" fmla="*/ 4242816 w 5303520"/>
              <a:gd name="connsiteY11" fmla="*/ 27432 h 27432"/>
              <a:gd name="connsiteX12" fmla="*/ 3526841 w 5303520"/>
              <a:gd name="connsiteY12" fmla="*/ 27432 h 27432"/>
              <a:gd name="connsiteX13" fmla="*/ 2969971 w 5303520"/>
              <a:gd name="connsiteY13" fmla="*/ 27432 h 27432"/>
              <a:gd name="connsiteX14" fmla="*/ 2253996 w 5303520"/>
              <a:gd name="connsiteY14" fmla="*/ 27432 h 27432"/>
              <a:gd name="connsiteX15" fmla="*/ 1484986 w 5303520"/>
              <a:gd name="connsiteY15" fmla="*/ 27432 h 27432"/>
              <a:gd name="connsiteX16" fmla="*/ 875081 w 5303520"/>
              <a:gd name="connsiteY16" fmla="*/ 27432 h 27432"/>
              <a:gd name="connsiteX17" fmla="*/ 0 w 5303520"/>
              <a:gd name="connsiteY17" fmla="*/ 27432 h 27432"/>
              <a:gd name="connsiteX18" fmla="*/ 0 w 530352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27432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3593" y="13343"/>
                  <a:pt x="5303797" y="14402"/>
                  <a:pt x="5303520" y="27432"/>
                </a:cubicBezTo>
                <a:cubicBezTo>
                  <a:pt x="5132450" y="9645"/>
                  <a:pt x="4953391" y="27858"/>
                  <a:pt x="4746650" y="27432"/>
                </a:cubicBezTo>
                <a:cubicBezTo>
                  <a:pt x="4539909" y="27007"/>
                  <a:pt x="4361261" y="16312"/>
                  <a:pt x="4242816" y="27432"/>
                </a:cubicBezTo>
                <a:cubicBezTo>
                  <a:pt x="4124371" y="38552"/>
                  <a:pt x="3754907" y="30170"/>
                  <a:pt x="3526841" y="27432"/>
                </a:cubicBezTo>
                <a:cubicBezTo>
                  <a:pt x="3298775" y="24694"/>
                  <a:pt x="3164473" y="13057"/>
                  <a:pt x="2969971" y="27432"/>
                </a:cubicBezTo>
                <a:cubicBezTo>
                  <a:pt x="2775469" y="41808"/>
                  <a:pt x="2608536" y="11194"/>
                  <a:pt x="2253996" y="27432"/>
                </a:cubicBezTo>
                <a:cubicBezTo>
                  <a:pt x="1899456" y="43670"/>
                  <a:pt x="1752044" y="37933"/>
                  <a:pt x="1484986" y="27432"/>
                </a:cubicBezTo>
                <a:cubicBezTo>
                  <a:pt x="1217928" y="16932"/>
                  <a:pt x="1060609" y="4360"/>
                  <a:pt x="875081" y="27432"/>
                </a:cubicBezTo>
                <a:cubicBezTo>
                  <a:pt x="689553" y="50504"/>
                  <a:pt x="188846" y="34372"/>
                  <a:pt x="0" y="27432"/>
                </a:cubicBezTo>
                <a:cubicBezTo>
                  <a:pt x="-1027" y="16774"/>
                  <a:pt x="589" y="8401"/>
                  <a:pt x="0" y="0"/>
                </a:cubicBezTo>
                <a:close/>
              </a:path>
              <a:path w="5303520" h="27432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3295" y="13080"/>
                  <a:pt x="5304172" y="14823"/>
                  <a:pt x="5303520" y="27432"/>
                </a:cubicBezTo>
                <a:cubicBezTo>
                  <a:pt x="5082751" y="27600"/>
                  <a:pt x="4993374" y="33244"/>
                  <a:pt x="4746650" y="27432"/>
                </a:cubicBezTo>
                <a:cubicBezTo>
                  <a:pt x="4499926" y="21621"/>
                  <a:pt x="4368648" y="1957"/>
                  <a:pt x="4083710" y="27432"/>
                </a:cubicBezTo>
                <a:cubicBezTo>
                  <a:pt x="3798772" y="52907"/>
                  <a:pt x="3729434" y="14645"/>
                  <a:pt x="3473806" y="27432"/>
                </a:cubicBezTo>
                <a:cubicBezTo>
                  <a:pt x="3218178" y="40219"/>
                  <a:pt x="3056855" y="39147"/>
                  <a:pt x="2704795" y="27432"/>
                </a:cubicBezTo>
                <a:cubicBezTo>
                  <a:pt x="2352735" y="15717"/>
                  <a:pt x="2319447" y="38401"/>
                  <a:pt x="1935785" y="27432"/>
                </a:cubicBezTo>
                <a:cubicBezTo>
                  <a:pt x="1552123" y="16464"/>
                  <a:pt x="1532619" y="8678"/>
                  <a:pt x="1378915" y="27432"/>
                </a:cubicBezTo>
                <a:cubicBezTo>
                  <a:pt x="1225211" y="46187"/>
                  <a:pt x="1038692" y="43452"/>
                  <a:pt x="715975" y="27432"/>
                </a:cubicBezTo>
                <a:cubicBezTo>
                  <a:pt x="393258" y="11412"/>
                  <a:pt x="303768" y="36088"/>
                  <a:pt x="0" y="27432"/>
                </a:cubicBezTo>
                <a:cubicBezTo>
                  <a:pt x="151" y="17585"/>
                  <a:pt x="-198" y="13251"/>
                  <a:pt x="0" y="0"/>
                </a:cubicBezTo>
                <a:close/>
              </a:path>
            </a:pathLst>
          </a:custGeom>
          <a:solidFill>
            <a:srgbClr val="FBF9F6"/>
          </a:solidFill>
          <a:ln w="41275" cap="rnd">
            <a:solidFill>
              <a:srgbClr val="FBF9F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8BAD1-71B4-469E-A310-0FCF89CCE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MobileNetV2 is a convolutional neural network architecture that seeks to perform well on mobile devices. It is based on an inverted residual structure where the residual connections are between the bottleneck layers.</a:t>
            </a:r>
          </a:p>
          <a:p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pretrained MobileNetV2 1.0 achieves 72.834% top-1 accuracy and 91.060% top-5 accuracy on ImageNet validation set, which is higher than the statistics reported in the original paper and official TensorFlow implementation.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06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DBEC1-0BC3-F892-CEF8-5A1DF513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Compilation of model inceptionresnetv2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169532-949C-A323-D9C0-E0E1307EC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323046"/>
            <a:ext cx="7214616" cy="41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3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B5511-2206-EAB2-6543-3F07DA9D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900"/>
              <a:t>Inceptionresnetv2 model training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14F80E-FE76-7AA1-1E36-0AC1F2DB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466" b="2"/>
          <a:stretch/>
        </p:blipFill>
        <p:spPr>
          <a:xfrm>
            <a:off x="4863987" y="640080"/>
            <a:ext cx="679523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4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D53F2-CA7E-EEAF-AA0F-9E93C7BF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Compilation of model Inceptionv3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9353C3-9AD2-BD41-6D64-9D72645E9E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200" r="26937" b="2"/>
          <a:stretch/>
        </p:blipFill>
        <p:spPr>
          <a:xfrm>
            <a:off x="4864045" y="640080"/>
            <a:ext cx="679511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0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82DF6-E18A-3A23-FA13-B5C26EA2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Inceptionv3 model training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DF6E7-7E7F-8829-4857-8E1848015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711" b="1"/>
          <a:stretch/>
        </p:blipFill>
        <p:spPr>
          <a:xfrm>
            <a:off x="4864004" y="640080"/>
            <a:ext cx="679519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E3569-203C-5835-226B-4017C9E6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Compilation of model mobilenetv2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CF3E81-8927-6CFB-03FE-CACC9DB33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75" b="1"/>
          <a:stretch/>
        </p:blipFill>
        <p:spPr>
          <a:xfrm>
            <a:off x="4864010" y="640080"/>
            <a:ext cx="679518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9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50754-A6B7-FDC0-7CEA-2D1D07E9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Mobilenetv2 model training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B430A98-2831-E12D-B97D-67F97E3A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36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707D6-9FAF-517E-2E75-06A1EB2C8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887"/>
          <a:stretch/>
        </p:blipFill>
        <p:spPr>
          <a:xfrm>
            <a:off x="4691773" y="640080"/>
            <a:ext cx="682876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42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29DB4-632F-40E4-8707-09165804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 err="1"/>
              <a:t>Tensorboard</a:t>
            </a:r>
            <a:endParaRPr lang="en-US" sz="6000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52621C-567E-4510-A308-FBC6414FF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28" y="2633472"/>
            <a:ext cx="8581296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9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B7091-9DF6-C119-64AB-A2586AA4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 dirty="0"/>
              <a:t>Prediction 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903351-387C-05CF-5FB7-A92024ECA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301" y="640080"/>
            <a:ext cx="485660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2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93F4-E0F2-4C4F-89F1-B825D34C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– Optical character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0D3BA-0DB5-4CF8-B704-100DE391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696"/>
            <a:ext cx="10515600" cy="2550695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We used Tesseract and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Pytesseract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to extract the text from the image.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Tesseract: is an open-source text recognition engine, available under the Apache 2.0 license. It can be used directly or using an API to extract printed text from images.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Some of the limitations of tesseract are it will not work on handwritten text, edited images and resolution should be 200dpi width and 300 pixels height. . </a:t>
            </a:r>
          </a:p>
        </p:txBody>
      </p:sp>
    </p:spTree>
    <p:extLst>
      <p:ext uri="{BB962C8B-B14F-4D97-AF65-F5344CB8AC3E}">
        <p14:creationId xmlns:p14="http://schemas.microsoft.com/office/powerpoint/2010/main" val="308793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401A3-97F1-7F2F-02B2-2728918A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6000" dirty="0"/>
              <a:t>Why automatic number plate detection (</a:t>
            </a:r>
            <a:r>
              <a:rPr lang="en-US" sz="6000" dirty="0" err="1"/>
              <a:t>anpr</a:t>
            </a:r>
            <a:r>
              <a:rPr lang="en-US" sz="6000" dirty="0"/>
              <a:t>)?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41275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E682-C47F-886F-6B96-7A1122D35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ANPR is used by police forces around the world for law enforcement purposes, including to check if a vehicle is registered or licensed. It is also used for electronic toll collection on pay-per-use roads and as a method of cataloguing the movements of traffic, for example by highways agencies. ANPR cameras are an efficient and cost-effective way to monitor parking solutions. In car parks, they negate the need for parking wardens. Thanks to their high-accuracy readings and 24/7 operation, they are more efficient than most individuals and therefore provide a more dependable service. The number plate condition, non-standardized formats, complex scenes, camera quality, camera mount position, tolerance to distortion, motion-blur, contrast problems, reflections, processing and memory limitations, environmental conditions, indoor/outdoor or day/night shots, software-tools or other hardware-based constraint may undermine its performance. The performance rate involves all the three stages of recognition process, number plate extraction, segmentation and character recognition. </a:t>
            </a:r>
          </a:p>
        </p:txBody>
      </p:sp>
    </p:spTree>
    <p:extLst>
      <p:ext uri="{BB962C8B-B14F-4D97-AF65-F5344CB8AC3E}">
        <p14:creationId xmlns:p14="http://schemas.microsoft.com/office/powerpoint/2010/main" val="60069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F459-5294-D1CE-2980-ECD63F75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8D4F-1AC5-0EAF-4DB0-D10E2347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5192"/>
            <a:ext cx="10515600" cy="2329313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We worked on limited amount of data, so we need to work on improving the dataset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Planning to work on more algorithms to measure the performance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Deployment in cloud </a:t>
            </a:r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57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AD43CD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35F14-97C7-2DF3-FF8A-2FF18BBF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reference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BDBD5-BFED-4EA3-B21A-FD67281F4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350" y="644652"/>
            <a:ext cx="5856401" cy="5568696"/>
          </a:xfrm>
        </p:spPr>
        <p:txBody>
          <a:bodyPr anchor="ctr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https://www.ncbi.nlm.nih.gov/pmc/articles/PMC8123416/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https://www.dev2qa.com/how-to-fix-could-not-install-packages-due-to-an-environmenterror-winerror-5-access-is-denied-error-when-install-python-module-in-windows/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https://stackoverflow.com/questions/67120450/error-2unspecified-error-the-function-is-not-implemented-rebuild-the-libra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https://www.youtube.com/watch?v=WA5Gy32aqdo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https://www.youtube.com/watch?v=COBClFEQQJk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84402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EAE80-BFC6-1DD0-E0A4-A84F7463A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Thanking you…….!!!!!!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dandelions">
            <a:extLst>
              <a:ext uri="{FF2B5EF4-FFF2-40B4-BE49-F238E27FC236}">
                <a16:creationId xmlns:a16="http://schemas.microsoft.com/office/drawing/2014/main" id="{36D32314-110C-EA43-B3F6-2E2F7F32A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60" r="31299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618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AFECC-3231-3FC9-75FA-A8B90EA1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/>
              <a:t>Tools and libraries used in this project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4925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3B8B724-A9B7-9081-230A-1A9466CFE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06050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1865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E666F-D438-732A-42BB-207B5BCC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Datasets: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E561A-AE48-056D-7610-BE85EF33A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954325"/>
            <a:ext cx="7214616" cy="29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1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5BA3-29F0-A731-A130-DE0ABEA0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file into xml file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C577E5-FFB0-7B3D-FAFA-C8D9C6A659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19308"/>
            <a:ext cx="5181600" cy="167192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CCA03-B28D-8895-0572-C335946FB8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Step-01: We opened Anaconda Prompt. We install two libraries before converting jpeg file into xml file and that are:</a:t>
            </a:r>
          </a:p>
          <a:p>
            <a:pPr marL="514350" indent="-514350">
              <a:buAutoNum type="alphaL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pyqt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Anaconda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lxml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installation of both the libraries we ran following two commands:</a:t>
            </a:r>
          </a:p>
          <a:p>
            <a:pPr marL="514350" indent="-514350">
              <a:buAutoNum type="alpha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pyrcc5 –o libs/resources.py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recourses.qrc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labelImg.py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FAB98B6-02C9-8664-7FA4-925923634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7822"/>
            <a:ext cx="194284" cy="6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1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CC6DF-2FA6-2338-28B4-88A6EA1C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Conversation of jpeg to xml file</a:t>
            </a:r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13344-3BC8-501B-B7BC-3A029B229A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Step 2:</a:t>
            </a:r>
          </a:p>
          <a:p>
            <a:pPr marL="514350" indent="-514350">
              <a:lnSpc>
                <a:spcPct val="100000"/>
              </a:lnSpc>
              <a:buAutoNum type="alphaL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pyrcc5 –o libs/resources.py recourses.qrc</a:t>
            </a:r>
          </a:p>
          <a:p>
            <a:pPr marL="514350" indent="-514350">
              <a:lnSpc>
                <a:spcPct val="100000"/>
              </a:lnSpc>
              <a:buAutoNum type="alphaL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python labelImg.py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running “python labelImg.py” command, we got the labelImg dialog box.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Here, we set path from where image can be imported, and we can convert the file into xml file.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85720-ED71-19B3-9403-7A949D73D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296" y="2013738"/>
            <a:ext cx="6903720" cy="28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5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115A0-C868-2960-1862-2BA7334A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Jpeg to xml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2ECDA2-C52E-E8F6-24C9-74B0D744B0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54296" y="1963343"/>
            <a:ext cx="7214616" cy="290388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4815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77147-865B-88D9-A189-218DD640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/>
              <a:t>Neural network algorithms:		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D43CD"/>
          </a:solidFill>
          <a:ln w="38100" cap="rnd">
            <a:solidFill>
              <a:srgbClr val="AD43C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CF13-9EFA-CC1B-4F6F-0551240BC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We worked on 3 major neural network algorithms, which are as follows: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InceptionResnetV2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InceptionV3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MobileNetV2</a:t>
            </a:r>
          </a:p>
        </p:txBody>
      </p:sp>
      <p:pic>
        <p:nvPicPr>
          <p:cNvPr id="5" name="Picture 4" descr="Human brain nerve cells">
            <a:extLst>
              <a:ext uri="{FF2B5EF4-FFF2-40B4-BE49-F238E27FC236}">
                <a16:creationId xmlns:a16="http://schemas.microsoft.com/office/drawing/2014/main" id="{43F41A21-5819-F833-205E-E19504532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1" r="3551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723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CBFA-83B5-42F6-937F-1E8DD7D4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Inception-ResNet-v2 is a convolutional neural network that is trained on more than a million images from the ImageNet database. The network is 164 layers deep and can classify images</a:t>
            </a:r>
          </a:p>
          <a:p>
            <a:pPr algn="l"/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Inception-v3 used for?</a:t>
            </a:r>
          </a:p>
          <a:p>
            <a:pPr algn="l"/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 v3 is a convolutional neural network for assisting in image analysis and object detection and got its start as a module for Googlenet. It is the third edition of Google's Inception Convolutional Neural Network, originally introduced during the ImageNet Recognition Challenge.</a:t>
            </a:r>
          </a:p>
          <a:p>
            <a:pPr algn="l"/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 v3 is an image recognition model that has been shown to attain greater than 78.1% accuracy on the ImageNet dataset. The model is the culmination of many ideas developed by multiple researchers over the years.</a:t>
            </a:r>
          </a:p>
          <a:p>
            <a:pPr algn="l"/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Inception-v3 is a convolutional neural network that is 48 layers deep. You can load a pretrained version of the network trained on more than a million images from the ImageNet database. The pretrained network can classify images into 1000 object categories, such as keyboard, mouse, pencil, and many animals.</a:t>
            </a:r>
          </a:p>
          <a:p>
            <a:pPr algn="l"/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815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814</Words>
  <Application>Microsoft Office PowerPoint</Application>
  <PresentationFormat>Widescreen</PresentationFormat>
  <Paragraphs>68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Roboto</vt:lpstr>
      <vt:lpstr>The Hand Bold</vt:lpstr>
      <vt:lpstr>The Serif Hand Black</vt:lpstr>
      <vt:lpstr>SketchyVTI</vt:lpstr>
      <vt:lpstr>Automatic Number Plate Detection</vt:lpstr>
      <vt:lpstr>Why automatic number plate detection (anpr)?</vt:lpstr>
      <vt:lpstr>Tools and libraries used in this project</vt:lpstr>
      <vt:lpstr>Datasets:</vt:lpstr>
      <vt:lpstr>Image file into xml file </vt:lpstr>
      <vt:lpstr>Conversation of jpeg to xml file</vt:lpstr>
      <vt:lpstr>Jpeg to xml</vt:lpstr>
      <vt:lpstr>Neural network algorithms:  </vt:lpstr>
      <vt:lpstr>PowerPoint Presentation</vt:lpstr>
      <vt:lpstr>PowerPoint Presentation</vt:lpstr>
      <vt:lpstr>Compilation of model inceptionresnetv2</vt:lpstr>
      <vt:lpstr>Inceptionresnetv2 model training</vt:lpstr>
      <vt:lpstr>Compilation of model Inceptionv3</vt:lpstr>
      <vt:lpstr>Inceptionv3 model training</vt:lpstr>
      <vt:lpstr>Compilation of model mobilenetv2</vt:lpstr>
      <vt:lpstr>Mobilenetv2 model training</vt:lpstr>
      <vt:lpstr>Tensorboard</vt:lpstr>
      <vt:lpstr>Prediction </vt:lpstr>
      <vt:lpstr>OCR – Optical character recognition</vt:lpstr>
      <vt:lpstr>FUTURE WORK</vt:lpstr>
      <vt:lpstr>reference</vt:lpstr>
      <vt:lpstr>Thanking you…….!!!!!!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Number Plate Detection</dc:title>
  <dc:creator>Sandipta khare</dc:creator>
  <cp:lastModifiedBy>Tirukkovalluru, Yashwanth Sai</cp:lastModifiedBy>
  <cp:revision>4</cp:revision>
  <dcterms:created xsi:type="dcterms:W3CDTF">2022-05-10T17:51:30Z</dcterms:created>
  <dcterms:modified xsi:type="dcterms:W3CDTF">2022-05-19T17:57:23Z</dcterms:modified>
</cp:coreProperties>
</file>